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66" r:id="rId2"/>
    <p:sldId id="405" r:id="rId3"/>
    <p:sldId id="371" r:id="rId4"/>
    <p:sldId id="385" r:id="rId5"/>
    <p:sldId id="387" r:id="rId6"/>
    <p:sldId id="388" r:id="rId7"/>
    <p:sldId id="389" r:id="rId8"/>
    <p:sldId id="390" r:id="rId9"/>
    <p:sldId id="393" r:id="rId10"/>
    <p:sldId id="401" r:id="rId11"/>
    <p:sldId id="407" r:id="rId12"/>
    <p:sldId id="409" r:id="rId13"/>
    <p:sldId id="408" r:id="rId14"/>
    <p:sldId id="410" r:id="rId15"/>
    <p:sldId id="411" r:id="rId16"/>
    <p:sldId id="412" r:id="rId17"/>
    <p:sldId id="413" r:id="rId18"/>
    <p:sldId id="386" r:id="rId19"/>
    <p:sldId id="406" r:id="rId20"/>
  </p:sldIdLst>
  <p:sldSz cx="9144000" cy="6858000" type="screen4x3"/>
  <p:notesSz cx="9926638" cy="6797675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0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00"/>
    <a:srgbClr val="BD9B0E"/>
    <a:srgbClr val="F85310"/>
    <a:srgbClr val="598DC9"/>
    <a:srgbClr val="F7CB00"/>
    <a:srgbClr val="FFC100"/>
    <a:srgbClr val="AC1B00"/>
    <a:srgbClr val="F6CA00"/>
    <a:srgbClr val="19E11B"/>
    <a:srgbClr val="6F7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3" autoAdjust="0"/>
    <p:restoredTop sz="93610" autoAdjust="0"/>
  </p:normalViewPr>
  <p:slideViewPr>
    <p:cSldViewPr>
      <p:cViewPr>
        <p:scale>
          <a:sx n="145" d="100"/>
          <a:sy n="145" d="100"/>
        </p:scale>
        <p:origin x="2552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53" d="100"/>
          <a:sy n="53" d="100"/>
        </p:scale>
        <p:origin x="2910" y="66"/>
      </p:cViewPr>
      <p:guideLst>
        <p:guide orient="horz" pos="2140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r>
              <a:rPr lang="en-US" altLang="ja-JP" sz="2800" b="1" i="0" u="none" strike="noStrike" baseline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ILSVRC</a:t>
            </a:r>
            <a:r>
              <a:rPr lang="en-US" altLang="ja-JP" sz="2800" b="1" i="0" u="none" strike="noStrike" baseline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Hiragino Kaku Gothic ProN W3" panose="020B0300000000000000" pitchFamily="34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9.8991797900262468E-2"/>
          <c:y val="0.17170271011554272"/>
          <c:w val="0.8857304243219597"/>
          <c:h val="0.598948424133429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ImageNet: 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2020-E844-BCCD-B277ADC9C068}"/>
              </c:ext>
            </c:extLst>
          </c:dPt>
          <c:dLbls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400" b="0" i="0" u="none" strike="noStrike" kern="120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Hiragino Kaku Gothic ProN W3" panose="020B0300000000000000" pitchFamily="34" charset="-128"/>
                      <a:cs typeface="Arial" panose="020B0604020202020204" pitchFamily="34" charset="0"/>
                    </a:defRPr>
                  </a:pPr>
                  <a:endParaRPr lang="ja-JP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2020-E844-BCCD-B277ADC9C06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endParaRPr lang="ja-JP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2010
NEC America</c:v>
                </c:pt>
                <c:pt idx="1">
                  <c:v>2011
Xerox</c:v>
                </c:pt>
                <c:pt idx="2">
                  <c:v>2012
AlexNet</c:v>
                </c:pt>
                <c:pt idx="3">
                  <c:v>2013
Clasifi</c:v>
                </c:pt>
                <c:pt idx="4">
                  <c:v>2014
VGG</c:v>
                </c:pt>
                <c:pt idx="5">
                  <c:v>2014
GoogleNet</c:v>
                </c:pt>
                <c:pt idx="6">
                  <c:v>Human</c:v>
                </c:pt>
                <c:pt idx="7">
                  <c:v>2015
ResNet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71.8</c:v>
                </c:pt>
                <c:pt idx="1">
                  <c:v>74.2</c:v>
                </c:pt>
                <c:pt idx="2">
                  <c:v>83.6</c:v>
                </c:pt>
                <c:pt idx="3">
                  <c:v>88.3</c:v>
                </c:pt>
                <c:pt idx="4">
                  <c:v>92.7</c:v>
                </c:pt>
                <c:pt idx="5">
                  <c:v>93.3</c:v>
                </c:pt>
                <c:pt idx="6">
                  <c:v>94.9</c:v>
                </c:pt>
                <c:pt idx="7">
                  <c:v>96.5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20-E844-BCCD-B277ADC9C06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452784"/>
        <c:axId val="1143454480"/>
      </c:barChart>
      <c:catAx>
        <c:axId val="1143452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4480"/>
        <c:crosses val="autoZero"/>
        <c:auto val="1"/>
        <c:lblAlgn val="ctr"/>
        <c:lblOffset val="100"/>
        <c:noMultiLvlLbl val="0"/>
      </c:catAx>
      <c:valAx>
        <c:axId val="114345448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r>
                  <a:rPr lang="en-US" sz="2400" b="1">
                    <a:latin typeface="Arial" panose="020B0604020202020204" pitchFamily="34" charset="0"/>
                    <a:cs typeface="Arial" panose="020B0604020202020204" pitchFamily="34" charset="0"/>
                  </a:rPr>
                  <a:t>Accuracy</a:t>
                </a:r>
                <a:endParaRPr lang="ja-JP" sz="240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Hiragino Kaku Gothic ProN W3" panose="020B0300000000000000" pitchFamily="34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Hiragino Kaku Gothic ProN W3" panose="020B0300000000000000" pitchFamily="34" charset="-128"/>
          <a:ea typeface="Hiragino Kaku Gothic ProN W3" panose="020B0300000000000000" pitchFamily="34" charset="-128"/>
        </a:defRPr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5623864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r">
              <a:defRPr sz="1200"/>
            </a:lvl1pPr>
          </a:lstStyle>
          <a:p>
            <a:fld id="{B60BC59C-ADE7-48E3-AD88-F2B520A78BAF}" type="datetimeFigureOut">
              <a:rPr kumimoji="1" lang="ja-JP" altLang="en-US" smtClean="0"/>
              <a:t>2019/1/23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1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5623864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r">
              <a:defRPr sz="1200"/>
            </a:lvl1pPr>
          </a:lstStyle>
          <a:p>
            <a:fld id="{5DFC9F2A-1F73-4060-8F30-9A5F4E76BC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793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1.png>
</file>

<file path=ppt/media/image13.png>
</file>

<file path=ppt/media/image15.png>
</file>

<file path=ppt/media/image16.tiff>
</file>

<file path=ppt/media/image17.png>
</file>

<file path=ppt/media/image2.png>
</file>

<file path=ppt/media/image3.tiff>
</file>

<file path=ppt/media/image4.tiff>
</file>

<file path=ppt/media/image5.tiff>
</file>

<file path=ppt/media/image6.gif>
</file>

<file path=ppt/media/image7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622699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r">
              <a:defRPr sz="1200"/>
            </a:lvl1pPr>
          </a:lstStyle>
          <a:p>
            <a:fld id="{D5F1D4E3-07EC-47B8-AACE-65211729B5D8}" type="datetimeFigureOut">
              <a:rPr kumimoji="1" lang="ja-JP" altLang="en-US" smtClean="0"/>
              <a:t>2019/1/23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73" tIns="45648" rIns="91273" bIns="4564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91989" y="3229331"/>
            <a:ext cx="7942700" cy="3058737"/>
          </a:xfrm>
          <a:prstGeom prst="rect">
            <a:avLst/>
          </a:prstGeom>
        </p:spPr>
        <p:txBody>
          <a:bodyPr vert="horz" lIns="91273" tIns="45648" rIns="91273" bIns="45648" rtlCol="0"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1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622699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r">
              <a:defRPr sz="1200"/>
            </a:lvl1pPr>
          </a:lstStyle>
          <a:p>
            <a:fld id="{49ABD109-20DA-4E6A-A43A-96AD1FDA2C9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80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102063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/>
          <p:cNvSpPr txBox="1"/>
          <p:nvPr userDrawn="1"/>
        </p:nvSpPr>
        <p:spPr>
          <a:xfrm>
            <a:off x="7236296" y="152610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32DF52D-2085-5241-88EA-CD5F6B1FEB0E}" type="datetime5">
              <a:rPr kumimoji="1" lang="ja-JP" altLang="en-US" sz="2400" smtClean="0">
                <a:latin typeface="Arial" charset="0"/>
                <a:ea typeface="Arial" charset="0"/>
                <a:cs typeface="Arial" charset="0"/>
              </a:rPr>
              <a:t>2019/01/23</a:t>
            </a:fld>
            <a:endParaRPr kumimoji="1" lang="ja-JP" altLang="en-US" sz="240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313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C317DE03-74A5-DC44-91E9-4784C7E8F2E0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67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D192E74-C062-454C-85D5-460F4906E278}"/>
              </a:ext>
            </a:extLst>
          </p:cNvPr>
          <p:cNvSpPr/>
          <p:nvPr userDrawn="1"/>
        </p:nvSpPr>
        <p:spPr>
          <a:xfrm>
            <a:off x="-108520" y="0"/>
            <a:ext cx="1728192" cy="6858000"/>
          </a:xfrm>
          <a:prstGeom prst="rect">
            <a:avLst/>
          </a:prstGeom>
          <a:solidFill>
            <a:srgbClr val="F6CA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1619672" y="0"/>
            <a:ext cx="7524328" cy="6858000"/>
          </a:xfrm>
          <a:prstGeom prst="rect">
            <a:avLst/>
          </a:prstGeom>
          <a:solidFill>
            <a:srgbClr val="598DC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619672" y="1772816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19672" y="3246039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24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rgbClr val="F6CA00"/>
              </a:gs>
              <a:gs pos="0">
                <a:srgbClr val="598DC9"/>
              </a:gs>
              <a:gs pos="15000">
                <a:srgbClr val="598DC9">
                  <a:lumMod val="50000"/>
                  <a:lumOff val="50000"/>
                </a:srgbClr>
              </a:gs>
              <a:gs pos="85000">
                <a:srgbClr val="F6CA00">
                  <a:lumMod val="50000"/>
                  <a:lumOff val="50000"/>
                </a:srgbClr>
              </a:gs>
              <a:gs pos="65000">
                <a:srgbClr val="F6CA00"/>
              </a:gs>
              <a:gs pos="35000">
                <a:srgbClr val="598DC9"/>
              </a:gs>
              <a:gs pos="5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27584" y="1740507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7584" y="3213730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020601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200" b="1"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7" name="スライド番号プレースホルダー 5"/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176129B2-5F3C-7746-8A0A-E13142A512B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0B1E67A-243C-C745-9A75-24C548A6EABA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EB27B29C-C0E7-664F-8B5C-1FFDE823898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99097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5" name="コンテンツ プレースホルダー 2"/>
          <p:cNvSpPr>
            <a:spLocks noGrp="1"/>
          </p:cNvSpPr>
          <p:nvPr>
            <p:ph idx="12"/>
          </p:nvPr>
        </p:nvSpPr>
        <p:spPr>
          <a:xfrm>
            <a:off x="4644008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6A295E17-C0E3-C54D-BDEA-9A5AE1CE23F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3F3C04BF-3E68-6A44-B7FA-148335461C4B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40436440-8E77-BC44-A195-7ED4670364B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007D8915-B790-E544-9161-8D884C9FE9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520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E387E79-5A2D-5A40-BB24-348F953DE36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92E15CA1-4C8D-A344-AD94-BC53F7CF22F6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0AA6963-B98C-F344-AE3F-8568409AE53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7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7137F8F-03F1-9345-BF40-165069393A0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849514-88F5-8349-9FD9-7BD1906BDC9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9E981931-79AC-2141-87D5-655BDF45AA7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65CDE1BD-9F51-F841-9291-C3C0027F44C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3700A56F-875C-C14B-A52E-DBC0D0B4F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6196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-13394"/>
            <a:ext cx="9144000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8CE13-AE58-2045-82B3-50EE8FE87495}" type="datetime1">
              <a:rPr kumimoji="1" lang="ja-JP" altLang="en-US" smtClean="0"/>
              <a:t>2019/1/23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4C27C-60AB-4AA2-BF1D-1117E135BE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12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50" r:id="rId5"/>
    <p:sldLayoutId id="2147483659" r:id="rId6"/>
    <p:sldLayoutId id="2147483654" r:id="rId7"/>
    <p:sldLayoutId id="2147483658" r:id="rId8"/>
    <p:sldLayoutId id="2147483655" r:id="rId9"/>
    <p:sldLayoutId id="2147483657" r:id="rId10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kumimoji="1" sz="3200" b="1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7BC4D0-F278-EC48-9979-C317A0DC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Transition of </a:t>
            </a:r>
            <a:r>
              <a:rPr kumimoji="1" lang="en-US" altLang="ja-JP"/>
              <a:t>Deep Learning</a:t>
            </a:r>
            <a:endParaRPr kumimoji="1" lang="ja-JP" altLang="en-US"/>
          </a:p>
        </p:txBody>
      </p:sp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DD3E86E0-7152-724C-9BBF-00783B273C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416462"/>
              </p:ext>
            </p:extLst>
          </p:nvPr>
        </p:nvGraphicFramePr>
        <p:xfrm>
          <a:off x="8886" y="692696"/>
          <a:ext cx="9144000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30015A0-A23D-E742-9930-F0F6CBA1CA4B}"/>
              </a:ext>
            </a:extLst>
          </p:cNvPr>
          <p:cNvSpPr txBox="1"/>
          <p:nvPr/>
        </p:nvSpPr>
        <p:spPr>
          <a:xfrm>
            <a:off x="0" y="5229200"/>
            <a:ext cx="9144000" cy="1077218"/>
          </a:xfrm>
          <a:prstGeom prst="rect">
            <a:avLst/>
          </a:prstGeom>
          <a:solidFill>
            <a:srgbClr val="F7CA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AI exceeded Human  </a:t>
            </a:r>
          </a:p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on Image Recognition</a:t>
            </a:r>
            <a:endParaRPr kumimoji="1" lang="ja-JP" altLang="en-US" sz="3200" b="1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25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Max Pooling</a:t>
            </a:r>
            <a:endParaRPr kumimoji="1" lang="ja-JP" altLang="en-US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01F4B753-5006-C046-A208-34C42E6994B1}"/>
              </a:ext>
            </a:extLst>
          </p:cNvPr>
          <p:cNvGrpSpPr/>
          <p:nvPr/>
        </p:nvGrpSpPr>
        <p:grpSpPr>
          <a:xfrm>
            <a:off x="4283968" y="999244"/>
            <a:ext cx="5638800" cy="3389698"/>
            <a:chOff x="4283968" y="1041896"/>
            <a:chExt cx="5638800" cy="3389698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19DE7A0A-A6B0-614C-86CB-55F2E26BA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968" y="1041896"/>
              <a:ext cx="5638800" cy="3251200"/>
            </a:xfrm>
            <a:prstGeom prst="rect">
              <a:avLst/>
            </a:prstGeom>
          </p:spPr>
        </p:pic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9995B872-C45E-A440-AC5A-8A50DA9BA66A}"/>
                </a:ext>
              </a:extLst>
            </p:cNvPr>
            <p:cNvSpPr/>
            <p:nvPr/>
          </p:nvSpPr>
          <p:spPr>
            <a:xfrm>
              <a:off x="4817368" y="4154595"/>
              <a:ext cx="4572000" cy="27699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http://ufldl.stanford.edu/tutorial/supervised/Pooling/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F4AF3DE-EEF2-A643-8651-6764DE909025}"/>
              </a:ext>
            </a:extLst>
          </p:cNvPr>
          <p:cNvSpPr txBox="1"/>
          <p:nvPr/>
        </p:nvSpPr>
        <p:spPr>
          <a:xfrm>
            <a:off x="2902566" y="2596989"/>
            <a:ext cx="187220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Pooling Size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18" name="表 17">
            <a:extLst>
              <a:ext uri="{FF2B5EF4-FFF2-40B4-BE49-F238E27FC236}">
                <a16:creationId xmlns:a16="http://schemas.microsoft.com/office/drawing/2014/main" id="{566E179F-A467-FB4E-B8D0-6304AB711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54350"/>
              </p:ext>
            </p:extLst>
          </p:nvPr>
        </p:nvGraphicFramePr>
        <p:xfrm>
          <a:off x="402930" y="999244"/>
          <a:ext cx="2067588" cy="2067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68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2668564995"/>
                    </a:ext>
                  </a:extLst>
                </a:gridCol>
              </a:tblGrid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7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5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9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883766"/>
                  </a:ext>
                </a:extLst>
              </a:tr>
            </a:tbl>
          </a:graphicData>
        </a:graphic>
      </p:graphicFrame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419D46D0-B077-4947-8517-F9EDAE3A3F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/>
          <a:lstStyle/>
          <a:p>
            <a:r>
              <a:rPr kumimoji="1" lang="en-US" altLang="ja-JP"/>
              <a:t>Compress images</a:t>
            </a:r>
          </a:p>
          <a:p>
            <a:r>
              <a:rPr lang="en-US" altLang="ja-JP"/>
              <a:t>Robust against misalignment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EBC2B69-F4BD-4C42-9FC6-9D875457FF3D}"/>
              </a:ext>
            </a:extLst>
          </p:cNvPr>
          <p:cNvSpPr txBox="1"/>
          <p:nvPr/>
        </p:nvSpPr>
        <p:spPr>
          <a:xfrm>
            <a:off x="-42368" y="3142129"/>
            <a:ext cx="2958184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Image feature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29" name="表 28">
            <a:extLst>
              <a:ext uri="{FF2B5EF4-FFF2-40B4-BE49-F238E27FC236}">
                <a16:creationId xmlns:a16="http://schemas.microsoft.com/office/drawing/2014/main" id="{2D386EF4-17B8-1A41-99A1-EA4BD5AAC6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988846"/>
              </p:ext>
            </p:extLst>
          </p:nvPr>
        </p:nvGraphicFramePr>
        <p:xfrm>
          <a:off x="3258085" y="1634625"/>
          <a:ext cx="1002594" cy="1002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12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012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516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4D3571F8-721D-FF4A-9E4E-C9E803EE5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708543"/>
              </p:ext>
            </p:extLst>
          </p:nvPr>
        </p:nvGraphicFramePr>
        <p:xfrm>
          <a:off x="1573204" y="907920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664D959-49C5-9943-A5B9-D695C3892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089003"/>
              </p:ext>
            </p:extLst>
          </p:nvPr>
        </p:nvGraphicFramePr>
        <p:xfrm>
          <a:off x="-1260648" y="692696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0FFDA293-D404-9244-B534-6121A3BB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838875"/>
              </p:ext>
            </p:extLst>
          </p:nvPr>
        </p:nvGraphicFramePr>
        <p:xfrm>
          <a:off x="3649336" y="113697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EA228197-21E3-A84A-B2C4-EECA48F2A722}"/>
              </a:ext>
            </a:extLst>
          </p:cNvPr>
          <p:cNvGrpSpPr/>
          <p:nvPr/>
        </p:nvGrpSpPr>
        <p:grpSpPr>
          <a:xfrm>
            <a:off x="822478" y="1354802"/>
            <a:ext cx="468000" cy="468000"/>
            <a:chOff x="4721926" y="1112970"/>
            <a:chExt cx="468000" cy="468000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CB7EB7CA-9BB8-DA4A-B587-91D2DCB1BE3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3A21460-09CA-2E42-8997-7CE04C3E77DA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E00CB56-F7C3-F340-B54D-D5B4D688F0A4}"/>
              </a:ext>
            </a:extLst>
          </p:cNvPr>
          <p:cNvCxnSpPr>
            <a:cxnSpLocks/>
          </p:cNvCxnSpPr>
          <p:nvPr/>
        </p:nvCxnSpPr>
        <p:spPr>
          <a:xfrm>
            <a:off x="3103072" y="151059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F5E1469C-A96A-4C4C-B04D-98BBA23B4FBE}"/>
              </a:ext>
            </a:extLst>
          </p:cNvPr>
          <p:cNvCxnSpPr>
            <a:cxnSpLocks/>
          </p:cNvCxnSpPr>
          <p:nvPr/>
        </p:nvCxnSpPr>
        <p:spPr>
          <a:xfrm>
            <a:off x="3103072" y="165460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7933E901-47EA-024D-8EF2-3EFBF3CFB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17462"/>
              </p:ext>
            </p:extLst>
          </p:nvPr>
        </p:nvGraphicFramePr>
        <p:xfrm>
          <a:off x="1573204" y="290571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4" name="表 23">
            <a:extLst>
              <a:ext uri="{FF2B5EF4-FFF2-40B4-BE49-F238E27FC236}">
                <a16:creationId xmlns:a16="http://schemas.microsoft.com/office/drawing/2014/main" id="{4E5426E5-71E3-C64D-8602-ABBEFA490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774237"/>
              </p:ext>
            </p:extLst>
          </p:nvPr>
        </p:nvGraphicFramePr>
        <p:xfrm>
          <a:off x="-1260648" y="2690490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5" name="表 24">
            <a:extLst>
              <a:ext uri="{FF2B5EF4-FFF2-40B4-BE49-F238E27FC236}">
                <a16:creationId xmlns:a16="http://schemas.microsoft.com/office/drawing/2014/main" id="{1B2850EE-294F-854C-B20F-3E14E82B19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97059"/>
              </p:ext>
            </p:extLst>
          </p:nvPr>
        </p:nvGraphicFramePr>
        <p:xfrm>
          <a:off x="3649336" y="313476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0530F7FE-41E1-8642-9651-2B15A4FC7CCC}"/>
              </a:ext>
            </a:extLst>
          </p:cNvPr>
          <p:cNvGrpSpPr/>
          <p:nvPr/>
        </p:nvGrpSpPr>
        <p:grpSpPr>
          <a:xfrm>
            <a:off x="822478" y="3352596"/>
            <a:ext cx="468000" cy="468000"/>
            <a:chOff x="4721926" y="1112970"/>
            <a:chExt cx="468000" cy="468000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D4CD177-B2BB-9445-9E77-0714F93A574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756EA4EA-2523-ED4A-B267-0F633D89742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5B079143-10A1-5948-B501-5A119E11C2BE}"/>
              </a:ext>
            </a:extLst>
          </p:cNvPr>
          <p:cNvCxnSpPr>
            <a:cxnSpLocks/>
          </p:cNvCxnSpPr>
          <p:nvPr/>
        </p:nvCxnSpPr>
        <p:spPr>
          <a:xfrm>
            <a:off x="3103072" y="350838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62F57D4C-CE9B-934B-8390-94AA44C622F9}"/>
              </a:ext>
            </a:extLst>
          </p:cNvPr>
          <p:cNvCxnSpPr>
            <a:cxnSpLocks/>
          </p:cNvCxnSpPr>
          <p:nvPr/>
        </p:nvCxnSpPr>
        <p:spPr>
          <a:xfrm>
            <a:off x="3103072" y="365240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表 30">
            <a:extLst>
              <a:ext uri="{FF2B5EF4-FFF2-40B4-BE49-F238E27FC236}">
                <a16:creationId xmlns:a16="http://schemas.microsoft.com/office/drawing/2014/main" id="{8FE4105D-4491-EF4D-8FFD-7FE88B223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000568"/>
              </p:ext>
            </p:extLst>
          </p:nvPr>
        </p:nvGraphicFramePr>
        <p:xfrm>
          <a:off x="8468566" y="992156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2" name="表 31">
            <a:extLst>
              <a:ext uri="{FF2B5EF4-FFF2-40B4-BE49-F238E27FC236}">
                <a16:creationId xmlns:a16="http://schemas.microsoft.com/office/drawing/2014/main" id="{4FB166CF-8897-9B49-8BB9-4757699D9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654160"/>
              </p:ext>
            </p:extLst>
          </p:nvPr>
        </p:nvGraphicFramePr>
        <p:xfrm>
          <a:off x="5634714" y="77693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3" name="表 32">
            <a:extLst>
              <a:ext uri="{FF2B5EF4-FFF2-40B4-BE49-F238E27FC236}">
                <a16:creationId xmlns:a16="http://schemas.microsoft.com/office/drawing/2014/main" id="{1D7FAE64-9C70-5A42-9EA9-9AB49F681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23675"/>
              </p:ext>
            </p:extLst>
          </p:nvPr>
        </p:nvGraphicFramePr>
        <p:xfrm>
          <a:off x="10544698" y="122120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894EDDBB-4ED2-814A-8A28-CB1F501B8E88}"/>
              </a:ext>
            </a:extLst>
          </p:cNvPr>
          <p:cNvGrpSpPr/>
          <p:nvPr/>
        </p:nvGrpSpPr>
        <p:grpSpPr>
          <a:xfrm>
            <a:off x="7717840" y="1439038"/>
            <a:ext cx="468000" cy="468000"/>
            <a:chOff x="4721926" y="1112970"/>
            <a:chExt cx="468000" cy="468000"/>
          </a:xfrm>
        </p:grpSpPr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C7E5BB23-0099-194C-B4D0-A4DC9B78329D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8D7767F-5A7C-D648-A043-71F42464B708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8B80D65A-20AE-1F4E-B15C-9BC893DFFF36}"/>
              </a:ext>
            </a:extLst>
          </p:cNvPr>
          <p:cNvCxnSpPr>
            <a:cxnSpLocks/>
          </p:cNvCxnSpPr>
          <p:nvPr/>
        </p:nvCxnSpPr>
        <p:spPr>
          <a:xfrm>
            <a:off x="9998434" y="159482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254D3C16-ED3C-244F-BF5C-53231E726B43}"/>
              </a:ext>
            </a:extLst>
          </p:cNvPr>
          <p:cNvCxnSpPr>
            <a:cxnSpLocks/>
          </p:cNvCxnSpPr>
          <p:nvPr/>
        </p:nvCxnSpPr>
        <p:spPr>
          <a:xfrm>
            <a:off x="9998434" y="1738844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表 38">
            <a:extLst>
              <a:ext uri="{FF2B5EF4-FFF2-40B4-BE49-F238E27FC236}">
                <a16:creationId xmlns:a16="http://schemas.microsoft.com/office/drawing/2014/main" id="{9A742A74-D629-B445-B302-E9F7B31B1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369841"/>
              </p:ext>
            </p:extLst>
          </p:nvPr>
        </p:nvGraphicFramePr>
        <p:xfrm>
          <a:off x="8468566" y="3080388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0" name="表 39">
            <a:extLst>
              <a:ext uri="{FF2B5EF4-FFF2-40B4-BE49-F238E27FC236}">
                <a16:creationId xmlns:a16="http://schemas.microsoft.com/office/drawing/2014/main" id="{27E6004D-F6A1-9F4A-B5FB-6E2977ECD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5949537"/>
              </p:ext>
            </p:extLst>
          </p:nvPr>
        </p:nvGraphicFramePr>
        <p:xfrm>
          <a:off x="5634714" y="28651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1" name="表 40">
            <a:extLst>
              <a:ext uri="{FF2B5EF4-FFF2-40B4-BE49-F238E27FC236}">
                <a16:creationId xmlns:a16="http://schemas.microsoft.com/office/drawing/2014/main" id="{6728A827-910F-0947-B676-8F2CAEE93B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417146"/>
              </p:ext>
            </p:extLst>
          </p:nvPr>
        </p:nvGraphicFramePr>
        <p:xfrm>
          <a:off x="10544698" y="33094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0BCC96CF-CA53-D742-8AFC-AF2C21273FAB}"/>
              </a:ext>
            </a:extLst>
          </p:cNvPr>
          <p:cNvGrpSpPr/>
          <p:nvPr/>
        </p:nvGrpSpPr>
        <p:grpSpPr>
          <a:xfrm>
            <a:off x="7717840" y="3527270"/>
            <a:ext cx="468000" cy="468000"/>
            <a:chOff x="4721926" y="1112970"/>
            <a:chExt cx="468000" cy="468000"/>
          </a:xfrm>
        </p:grpSpPr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EE743A62-25DF-2943-94EA-77A9195F74A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8B1BE757-E9F4-CD48-9B99-15AFC068EF9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49E60211-EE6C-A34E-AA4A-66C77928503C}"/>
              </a:ext>
            </a:extLst>
          </p:cNvPr>
          <p:cNvCxnSpPr>
            <a:cxnSpLocks/>
          </p:cNvCxnSpPr>
          <p:nvPr/>
        </p:nvCxnSpPr>
        <p:spPr>
          <a:xfrm>
            <a:off x="9998434" y="3683060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D1F8E3A4-DA0C-F74C-AAAA-4EE641A3A7F5}"/>
              </a:ext>
            </a:extLst>
          </p:cNvPr>
          <p:cNvCxnSpPr>
            <a:cxnSpLocks/>
          </p:cNvCxnSpPr>
          <p:nvPr/>
        </p:nvCxnSpPr>
        <p:spPr>
          <a:xfrm>
            <a:off x="9998434" y="382707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0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9BF9EE73-1AD4-514E-8628-EA99CFF8F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546242"/>
              </p:ext>
            </p:extLst>
          </p:nvPr>
        </p:nvGraphicFramePr>
        <p:xfrm>
          <a:off x="5053575" y="872475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6EF99C5B-5CEA-8A41-8F47-A0A930495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232494"/>
              </p:ext>
            </p:extLst>
          </p:nvPr>
        </p:nvGraphicFramePr>
        <p:xfrm>
          <a:off x="1588492" y="206211"/>
          <a:ext cx="2700000" cy="27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0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3099239137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3890599661"/>
                    </a:ext>
                  </a:extLst>
                </a:gridCol>
              </a:tblGrid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791604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3862187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E2B76411-3330-FA42-9978-5EF4E97D0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976748"/>
              </p:ext>
            </p:extLst>
          </p:nvPr>
        </p:nvGraphicFramePr>
        <p:xfrm>
          <a:off x="8051745" y="110451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1DB17E3C-1EAC-5448-B662-B40E0819837F}"/>
              </a:ext>
            </a:extLst>
          </p:cNvPr>
          <p:cNvGrpSpPr/>
          <p:nvPr/>
        </p:nvGrpSpPr>
        <p:grpSpPr>
          <a:xfrm>
            <a:off x="4418198" y="1372830"/>
            <a:ext cx="468000" cy="468000"/>
            <a:chOff x="4721926" y="1112970"/>
            <a:chExt cx="468000" cy="468000"/>
          </a:xfrm>
        </p:grpSpPr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C4EB4FE-E815-7E40-8726-410C2423EF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3A35A27B-FE01-D54F-93D4-AF5EB76A7ED9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sp>
        <p:nvSpPr>
          <p:cNvPr id="9" name="右矢印 8">
            <a:extLst>
              <a:ext uri="{FF2B5EF4-FFF2-40B4-BE49-F238E27FC236}">
                <a16:creationId xmlns:a16="http://schemas.microsoft.com/office/drawing/2014/main" id="{2A16EFA1-3948-524D-9196-5658DEDE1FEA}"/>
              </a:ext>
            </a:extLst>
          </p:cNvPr>
          <p:cNvSpPr/>
          <p:nvPr/>
        </p:nvSpPr>
        <p:spPr>
          <a:xfrm>
            <a:off x="878567" y="1336774"/>
            <a:ext cx="589236" cy="504056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16176772-F27A-174C-B38D-B01EDFE910C4}"/>
              </a:ext>
            </a:extLst>
          </p:cNvPr>
          <p:cNvSpPr/>
          <p:nvPr/>
        </p:nvSpPr>
        <p:spPr>
          <a:xfrm>
            <a:off x="6660232" y="1372778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D829BE7A-FC12-FB4F-A433-9E0B30223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429340"/>
              </p:ext>
            </p:extLst>
          </p:nvPr>
        </p:nvGraphicFramePr>
        <p:xfrm>
          <a:off x="6780572" y="44287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FFDDAA8F-6A68-C34E-8A93-32F624CA502E}"/>
              </a:ext>
            </a:extLst>
          </p:cNvPr>
          <p:cNvGrpSpPr/>
          <p:nvPr/>
        </p:nvGrpSpPr>
        <p:grpSpPr>
          <a:xfrm>
            <a:off x="-1116632" y="687562"/>
            <a:ext cx="1802480" cy="1802480"/>
            <a:chOff x="-1235223" y="702422"/>
            <a:chExt cx="1802480" cy="180248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4AD77B23-132A-5440-9CB0-C506D14F0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235223" y="702422"/>
              <a:ext cx="1802480" cy="1802480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E5466777-6575-314B-ACE5-E3530A265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1204145" y="72781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28B1F72E-6CCB-6745-9513-6A8A74EDC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344087" y="72781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6397615D-4DBF-1D4B-9FB0-8C404FB50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1204145" y="159317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83712AF1-7E2B-E348-BC36-CAEF8708B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344087" y="1593172"/>
              <a:ext cx="870162" cy="870162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190025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8769522-7216-0644-A433-D8733D5A5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727880"/>
              </p:ext>
            </p:extLst>
          </p:nvPr>
        </p:nvGraphicFramePr>
        <p:xfrm>
          <a:off x="251520" y="47667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FD2D615B-14E9-4244-9C35-7FF417A69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582060"/>
              </p:ext>
            </p:extLst>
          </p:nvPr>
        </p:nvGraphicFramePr>
        <p:xfrm>
          <a:off x="3779912" y="92094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0" name="右矢印 9">
            <a:extLst>
              <a:ext uri="{FF2B5EF4-FFF2-40B4-BE49-F238E27FC236}">
                <a16:creationId xmlns:a16="http://schemas.microsoft.com/office/drawing/2014/main" id="{1C663201-358A-9F4B-9297-A1D5870848B5}"/>
              </a:ext>
            </a:extLst>
          </p:cNvPr>
          <p:cNvSpPr/>
          <p:nvPr/>
        </p:nvSpPr>
        <p:spPr>
          <a:xfrm>
            <a:off x="2339752" y="1124744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1" name="表 10">
            <a:extLst>
              <a:ext uri="{FF2B5EF4-FFF2-40B4-BE49-F238E27FC236}">
                <a16:creationId xmlns:a16="http://schemas.microsoft.com/office/drawing/2014/main" id="{67FC88E0-2C2B-344F-86FB-B4DAB4A49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565882"/>
              </p:ext>
            </p:extLst>
          </p:nvPr>
        </p:nvGraphicFramePr>
        <p:xfrm>
          <a:off x="2460092" y="1948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2D9724AE-17E4-654E-8079-A452FD9D6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16397"/>
              </p:ext>
            </p:extLst>
          </p:nvPr>
        </p:nvGraphicFramePr>
        <p:xfrm>
          <a:off x="251520" y="25918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A9C5EF80-70C0-1142-A72C-61CC66F26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060277"/>
              </p:ext>
            </p:extLst>
          </p:nvPr>
        </p:nvGraphicFramePr>
        <p:xfrm>
          <a:off x="3779912" y="30361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4" name="右矢印 13">
            <a:extLst>
              <a:ext uri="{FF2B5EF4-FFF2-40B4-BE49-F238E27FC236}">
                <a16:creationId xmlns:a16="http://schemas.microsoft.com/office/drawing/2014/main" id="{044EEA11-8C0B-6048-B4F8-D160C5B2B39E}"/>
              </a:ext>
            </a:extLst>
          </p:cNvPr>
          <p:cNvSpPr/>
          <p:nvPr/>
        </p:nvSpPr>
        <p:spPr>
          <a:xfrm>
            <a:off x="2339752" y="32399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5" name="表 14">
            <a:extLst>
              <a:ext uri="{FF2B5EF4-FFF2-40B4-BE49-F238E27FC236}">
                <a16:creationId xmlns:a16="http://schemas.microsoft.com/office/drawing/2014/main" id="{76B8A2DA-955F-0146-B5DA-DC7566A0E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298997"/>
              </p:ext>
            </p:extLst>
          </p:nvPr>
        </p:nvGraphicFramePr>
        <p:xfrm>
          <a:off x="2460092" y="23100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0E51200-5016-6746-8E34-AF6CFE19DD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136036"/>
              </p:ext>
            </p:extLst>
          </p:nvPr>
        </p:nvGraphicFramePr>
        <p:xfrm>
          <a:off x="251520" y="4713928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9DF265DC-0FEB-DE47-8FA8-BB774F1B4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126735"/>
              </p:ext>
            </p:extLst>
          </p:nvPr>
        </p:nvGraphicFramePr>
        <p:xfrm>
          <a:off x="3779912" y="515820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8" name="右矢印 17">
            <a:extLst>
              <a:ext uri="{FF2B5EF4-FFF2-40B4-BE49-F238E27FC236}">
                <a16:creationId xmlns:a16="http://schemas.microsoft.com/office/drawing/2014/main" id="{66E58693-0F4A-064F-9806-C402929E0603}"/>
              </a:ext>
            </a:extLst>
          </p:cNvPr>
          <p:cNvSpPr/>
          <p:nvPr/>
        </p:nvSpPr>
        <p:spPr>
          <a:xfrm>
            <a:off x="2339752" y="5362000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83FF400A-322A-8644-A164-C324577C3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351738"/>
              </p:ext>
            </p:extLst>
          </p:nvPr>
        </p:nvGraphicFramePr>
        <p:xfrm>
          <a:off x="2460092" y="443209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20" name="表 19">
            <a:extLst>
              <a:ext uri="{FF2B5EF4-FFF2-40B4-BE49-F238E27FC236}">
                <a16:creationId xmlns:a16="http://schemas.microsoft.com/office/drawing/2014/main" id="{A1AB49A3-E3A8-774A-9528-28784A4396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27496"/>
              </p:ext>
            </p:extLst>
          </p:nvPr>
        </p:nvGraphicFramePr>
        <p:xfrm>
          <a:off x="5082628" y="4046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1" name="表 20">
            <a:extLst>
              <a:ext uri="{FF2B5EF4-FFF2-40B4-BE49-F238E27FC236}">
                <a16:creationId xmlns:a16="http://schemas.microsoft.com/office/drawing/2014/main" id="{3E119F3D-1173-9542-AD47-FA7A7429D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735157"/>
              </p:ext>
            </p:extLst>
          </p:nvPr>
        </p:nvGraphicFramePr>
        <p:xfrm>
          <a:off x="8611020" y="8489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22" name="右矢印 21">
            <a:extLst>
              <a:ext uri="{FF2B5EF4-FFF2-40B4-BE49-F238E27FC236}">
                <a16:creationId xmlns:a16="http://schemas.microsoft.com/office/drawing/2014/main" id="{00FBB0B9-1655-734D-AD2F-9ABEAF96B754}"/>
              </a:ext>
            </a:extLst>
          </p:cNvPr>
          <p:cNvSpPr/>
          <p:nvPr/>
        </p:nvSpPr>
        <p:spPr>
          <a:xfrm>
            <a:off x="7170860" y="10527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13B36855-A2AC-D344-9F55-506B6E711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293922"/>
              </p:ext>
            </p:extLst>
          </p:nvPr>
        </p:nvGraphicFramePr>
        <p:xfrm>
          <a:off x="7291200" y="1228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76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12B30F6F-70F8-B84B-A77E-E3BC222FA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36" t="28001" r="27428" b="17401"/>
          <a:stretch/>
        </p:blipFill>
        <p:spPr>
          <a:xfrm>
            <a:off x="-10477672" y="32538"/>
            <a:ext cx="10191902" cy="5760640"/>
          </a:xfrm>
          <a:prstGeom prst="rect">
            <a:avLst/>
          </a:prstGeom>
        </p:spPr>
      </p:pic>
      <p:pic>
        <p:nvPicPr>
          <p:cNvPr id="11" name="図 10" descr="動物, 無脊椎動物, 蠕虫 が含まれている画像&#10;&#10;&#10;&#10;自動的に生成された説明">
            <a:extLst>
              <a:ext uri="{FF2B5EF4-FFF2-40B4-BE49-F238E27FC236}">
                <a16:creationId xmlns:a16="http://schemas.microsoft.com/office/drawing/2014/main" id="{CB9C27B2-BF5F-2142-942E-8B6FDF4F10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38" b="94592" l="1796" r="94731">
                        <a14:foregroundMark x1="7246" y1="79109" x2="7246" y2="79109"/>
                        <a14:foregroundMark x1="2814" y1="87911" x2="2814" y2="87911"/>
                        <a14:foregroundMark x1="1976" y1="83987" x2="1976" y2="83987"/>
                        <a14:foregroundMark x1="4311" y1="94592" x2="4311" y2="94592"/>
                        <a14:foregroundMark x1="90299" y1="14104" x2="90299" y2="14104"/>
                        <a14:foregroundMark x1="94731" y1="14952" x2="94731" y2="149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33268"/>
            <a:ext cx="9144000" cy="515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89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36DD030D-D622-F84E-9961-8C39C80BA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4" t="37400" r="35426" b="30400"/>
          <a:stretch/>
        </p:blipFill>
        <p:spPr>
          <a:xfrm>
            <a:off x="-11557792" y="476672"/>
            <a:ext cx="10469337" cy="5472608"/>
          </a:xfrm>
          <a:prstGeom prst="rect">
            <a:avLst/>
          </a:prstGeom>
        </p:spPr>
      </p:pic>
      <p:pic>
        <p:nvPicPr>
          <p:cNvPr id="4" name="図 3" descr="動物, 室内 が含まれている画像&#10;&#10;&#10;&#10;自動的に生成された説明">
            <a:extLst>
              <a:ext uri="{FF2B5EF4-FFF2-40B4-BE49-F238E27FC236}">
                <a16:creationId xmlns:a16="http://schemas.microsoft.com/office/drawing/2014/main" id="{73B5A52B-7856-B541-A63A-0E3B6E286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76" b="91639" l="2212" r="96682">
                        <a14:foregroundMark x1="6752" y1="77480" x2="6752" y2="77480"/>
                        <a14:foregroundMark x1="2328" y1="83501" x2="2328" y2="83501"/>
                        <a14:foregroundMark x1="14319" y1="91750" x2="14319" y2="91750"/>
                        <a14:foregroundMark x1="26368" y1="47603" x2="26368" y2="47603"/>
                        <a14:foregroundMark x1="92084" y1="25084" x2="92084" y2="25084"/>
                        <a14:foregroundMark x1="96740" y1="20624" x2="96740" y2="20624"/>
                        <a14:foregroundMark x1="77939" y1="9476" x2="77939" y2="9476"/>
                        <a14:foregroundMark x1="25262" y1="46934" x2="25262" y2="46934"/>
                        <a14:foregroundMark x1="24971" y1="46823" x2="24971" y2="46823"/>
                        <a14:foregroundMark x1="24913" y1="46823" x2="24913" y2="46823"/>
                        <a14:foregroundMark x1="11292" y1="63657" x2="11292" y2="63657"/>
                        <a14:foregroundMark x1="19907" y1="55518" x2="19907" y2="55518"/>
                        <a14:foregroundMark x1="20431" y1="54515" x2="20431" y2="54515"/>
                        <a14:foregroundMark x1="21187" y1="54069" x2="21187" y2="54069"/>
                        <a14:foregroundMark x1="22643" y1="51951" x2="22643" y2="519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7102"/>
            <a:ext cx="9144000" cy="47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14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FCC0B73A-DD5B-054A-9DEF-D0838DC54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7" t="36400" r="32276" b="18801"/>
          <a:stretch/>
        </p:blipFill>
        <p:spPr>
          <a:xfrm>
            <a:off x="-11485784" y="476672"/>
            <a:ext cx="10569424" cy="5544616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CDBBF6C9-2E0C-F14E-B9B0-308C7FEDE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41" b="96374" l="3982" r="94403">
                        <a14:foregroundMark x1="7675" y1="66703" x2="7675" y2="66703"/>
                        <a14:foregroundMark x1="4039" y1="74396" x2="4039" y2="74396"/>
                        <a14:foregroundMark x1="10502" y1="93407" x2="10502" y2="93407"/>
                        <a14:foregroundMark x1="5309" y1="91758" x2="5309" y2="91758"/>
                        <a14:foregroundMark x1="5309" y1="96374" x2="5309" y2="96374"/>
                        <a14:foregroundMark x1="83728" y1="9341" x2="83728" y2="9341"/>
                        <a14:foregroundMark x1="94403" y1="12747" x2="94403" y2="12747"/>
                        <a14:backgroundMark x1="75880" y1="6703" x2="75880" y2="6703"/>
                        <a14:backgroundMark x1="74149" y1="7692" x2="74149" y2="7692"/>
                        <a14:backgroundMark x1="75361" y1="6044" x2="75361" y2="6044"/>
                        <a14:backgroundMark x1="76630" y1="5055" x2="76630" y2="50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42" y="764704"/>
            <a:ext cx="9144000" cy="479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94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50AFD9E-D0BB-4C4C-8FD0-282236ACA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0" t="30267" r="26764" b="19334"/>
          <a:stretch/>
        </p:blipFill>
        <p:spPr>
          <a:xfrm>
            <a:off x="-11773816" y="548680"/>
            <a:ext cx="11243249" cy="5256584"/>
          </a:xfrm>
          <a:prstGeom prst="rect">
            <a:avLst/>
          </a:prstGeom>
        </p:spPr>
      </p:pic>
      <p:pic>
        <p:nvPicPr>
          <p:cNvPr id="4" name="図 3" descr="ケーキ, 動物, 無脊椎動物 が含まれている画像&#10;&#10;&#10;&#10;自動的に生成された説明">
            <a:extLst>
              <a:ext uri="{FF2B5EF4-FFF2-40B4-BE49-F238E27FC236}">
                <a16:creationId xmlns:a16="http://schemas.microsoft.com/office/drawing/2014/main" id="{B2A59C5F-C48F-0940-A282-14FE26E8B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4535" l="2279" r="96039">
                        <a14:foregroundMark x1="6131" y1="69186" x2="6131" y2="69186"/>
                        <a14:foregroundMark x1="17092" y1="91860" x2="17092" y2="91860"/>
                        <a14:foregroundMark x1="2387" y1="73953" x2="2387" y2="73953"/>
                        <a14:foregroundMark x1="12859" y1="92326" x2="12859" y2="92326"/>
                        <a14:foregroundMark x1="14921" y1="94535" x2="14921" y2="94535"/>
                        <a14:foregroundMark x1="30494" y1="82791" x2="30494" y2="82791"/>
                        <a14:foregroundMark x1="27889" y1="85116" x2="27889" y2="85116"/>
                        <a14:foregroundMark x1="92024" y1="20465" x2="92024" y2="20465"/>
                        <a14:foregroundMark x1="96039" y1="23953" x2="96039" y2="23953"/>
                        <a14:foregroundMark x1="87195" y1="10233" x2="87195" y2="10233"/>
                        <a14:foregroundMark x1="93869" y1="15698" x2="93869" y2="15698"/>
                        <a14:foregroundMark x1="55941" y1="63256" x2="55941" y2="63256"/>
                        <a14:foregroundMark x1="62670" y1="56395" x2="62670" y2="56395"/>
                        <a14:foregroundMark x1="37222" y1="76977" x2="37222" y2="76977"/>
                        <a14:foregroundMark x1="34346" y1="79884" x2="34346" y2="79884"/>
                        <a14:foregroundMark x1="28052" y1="85698" x2="28052" y2="856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426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071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Convolutional Neural Network (CNN)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30072F-45DE-944A-A367-3615F9A29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7" y="1052736"/>
            <a:ext cx="8957066" cy="525658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4356A24-13B3-0B4B-936C-2DA5EE929032}"/>
              </a:ext>
            </a:extLst>
          </p:cNvPr>
          <p:cNvSpPr txBox="1"/>
          <p:nvPr/>
        </p:nvSpPr>
        <p:spPr>
          <a:xfrm>
            <a:off x="5868144" y="816166"/>
            <a:ext cx="47880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Fully Connected(FC)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4C045F-B63B-E141-A814-7694A44D7407}"/>
              </a:ext>
            </a:extLst>
          </p:cNvPr>
          <p:cNvSpPr txBox="1"/>
          <p:nvPr/>
        </p:nvSpPr>
        <p:spPr>
          <a:xfrm>
            <a:off x="1403648" y="816167"/>
            <a:ext cx="46805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Convolution &amp; Pooling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2641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 Architecture</a:t>
            </a:r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D617975-36F6-E44B-ABB8-0AAFE5C2098D}"/>
              </a:ext>
            </a:extLst>
          </p:cNvPr>
          <p:cNvGrpSpPr/>
          <p:nvPr/>
        </p:nvGrpSpPr>
        <p:grpSpPr>
          <a:xfrm>
            <a:off x="-5852" y="863060"/>
            <a:ext cx="9329182" cy="2542952"/>
            <a:chOff x="9574931" y="789984"/>
            <a:chExt cx="9329182" cy="254295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F98399CD-CDB2-B942-952B-4407A6C23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74931" y="803075"/>
              <a:ext cx="9144000" cy="2529861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8BDF6BA-6C5B-E646-BC2A-8B34FFBE1A52}"/>
                </a:ext>
              </a:extLst>
            </p:cNvPr>
            <p:cNvSpPr/>
            <p:nvPr/>
          </p:nvSpPr>
          <p:spPr>
            <a:xfrm>
              <a:off x="16169007" y="820762"/>
              <a:ext cx="27351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Lecun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1998]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DFDED118-E6F9-2F40-88D1-17B99F4370D7}"/>
                </a:ext>
              </a:extLst>
            </p:cNvPr>
            <p:cNvSpPr txBox="1"/>
            <p:nvPr/>
          </p:nvSpPr>
          <p:spPr>
            <a:xfrm>
              <a:off x="14985124" y="789984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LeNet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15169" y="3449880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25061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25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Network Architecture</a:t>
            </a:r>
            <a:endParaRPr kumimoji="1" lang="ja-JP" altLang="en-US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25423" y="771701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3123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4947FF8F-22BE-CB43-B45F-D330E7BFCD2F}"/>
              </a:ext>
            </a:extLst>
          </p:cNvPr>
          <p:cNvGrpSpPr/>
          <p:nvPr/>
        </p:nvGrpSpPr>
        <p:grpSpPr>
          <a:xfrm>
            <a:off x="323529" y="3695643"/>
            <a:ext cx="8652421" cy="2733600"/>
            <a:chOff x="323529" y="3695643"/>
            <a:chExt cx="8652421" cy="2733600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C1697A71-FB2C-454E-963F-0331E7E666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25"/>
            <a:stretch/>
          </p:blipFill>
          <p:spPr>
            <a:xfrm rot="16200000">
              <a:off x="3461466" y="557706"/>
              <a:ext cx="2376548" cy="8652421"/>
            </a:xfrm>
            <a:prstGeom prst="rect">
              <a:avLst/>
            </a:prstGeom>
          </p:spPr>
        </p:pic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0E651D1D-D1D7-F14A-81BF-CD4623577F15}"/>
                </a:ext>
              </a:extLst>
            </p:cNvPr>
            <p:cNvSpPr/>
            <p:nvPr/>
          </p:nvSpPr>
          <p:spPr>
            <a:xfrm>
              <a:off x="5149143" y="6029133"/>
              <a:ext cx="24471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He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2015]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C86E6D2-27D6-C348-A52A-FF3ED246602B}"/>
                </a:ext>
              </a:extLst>
            </p:cNvPr>
            <p:cNvSpPr txBox="1"/>
            <p:nvPr/>
          </p:nvSpPr>
          <p:spPr>
            <a:xfrm>
              <a:off x="3887924" y="5967578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Res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1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</a:t>
            </a:r>
            <a:endParaRPr kumimoji="1" lang="ja-JP" altLang="en-US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19BFE623-6688-914B-80E8-9FBFFF4B229F}"/>
              </a:ext>
            </a:extLst>
          </p:cNvPr>
          <p:cNvGrpSpPr/>
          <p:nvPr/>
        </p:nvGrpSpPr>
        <p:grpSpPr>
          <a:xfrm>
            <a:off x="993705" y="1177994"/>
            <a:ext cx="7656112" cy="4408949"/>
            <a:chOff x="993705" y="1177994"/>
            <a:chExt cx="7656112" cy="4408949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132729" y="176605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590891" y="220353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507215" y="220425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5049053" y="220353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636785" y="201807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636785" y="201807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636785" y="201807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636785" y="245556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636785" y="281016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636785" y="281016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636785" y="245556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636785" y="32449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636785" y="35995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636785" y="245556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636785" y="32449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636785" y="40343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4094947" y="245556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4094947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4094947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553109" y="245556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10C842FE-64D3-F842-926E-15DB37B1EEAA}"/>
                </a:ext>
              </a:extLst>
            </p:cNvPr>
            <p:cNvSpPr txBox="1"/>
            <p:nvPr/>
          </p:nvSpPr>
          <p:spPr>
            <a:xfrm>
              <a:off x="993705" y="1177994"/>
              <a:ext cx="218921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Input 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8" name="テキスト ボックス 107">
              <a:extLst>
                <a:ext uri="{FF2B5EF4-FFF2-40B4-BE49-F238E27FC236}">
                  <a16:creationId xmlns:a16="http://schemas.microsoft.com/office/drawing/2014/main" id="{EC4E3D81-FE84-0D48-B9C8-56EF21D91B7B}"/>
                </a:ext>
              </a:extLst>
            </p:cNvPr>
            <p:cNvSpPr txBox="1"/>
            <p:nvPr/>
          </p:nvSpPr>
          <p:spPr>
            <a:xfrm>
              <a:off x="6048528" y="1177994"/>
              <a:ext cx="260128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Out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put </a:t>
              </a:r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E8810154-62C9-574C-994E-D376BF2FB4C3}"/>
                </a:ext>
              </a:extLst>
            </p:cNvPr>
            <p:cNvSpPr txBox="1"/>
            <p:nvPr/>
          </p:nvSpPr>
          <p:spPr>
            <a:xfrm>
              <a:off x="3373587" y="1211839"/>
              <a:ext cx="248427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Hidden 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0" name="角丸四角形吹き出し 109">
              <a:extLst>
                <a:ext uri="{FF2B5EF4-FFF2-40B4-BE49-F238E27FC236}">
                  <a16:creationId xmlns:a16="http://schemas.microsoft.com/office/drawing/2014/main" id="{23430F9B-0268-4E42-9CEB-FE98AFD7DDF3}"/>
                </a:ext>
              </a:extLst>
            </p:cNvPr>
            <p:cNvSpPr/>
            <p:nvPr/>
          </p:nvSpPr>
          <p:spPr>
            <a:xfrm>
              <a:off x="1749667" y="4768835"/>
              <a:ext cx="1774236" cy="789369"/>
            </a:xfrm>
            <a:prstGeom prst="wedgeRoundRectCallout">
              <a:avLst>
                <a:gd name="adj1" fmla="val 707"/>
                <a:gd name="adj2" fmla="val -78345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Node, Neuron</a:t>
              </a:r>
            </a:p>
          </p:txBody>
        </p:sp>
        <p:sp>
          <p:nvSpPr>
            <p:cNvPr id="111" name="角丸四角形吹き出し 110">
              <a:extLst>
                <a:ext uri="{FF2B5EF4-FFF2-40B4-BE49-F238E27FC236}">
                  <a16:creationId xmlns:a16="http://schemas.microsoft.com/office/drawing/2014/main" id="{399E0448-20DD-634E-841E-39ABBEA94862}"/>
                </a:ext>
              </a:extLst>
            </p:cNvPr>
            <p:cNvSpPr/>
            <p:nvPr/>
          </p:nvSpPr>
          <p:spPr>
            <a:xfrm>
              <a:off x="3995936" y="4762292"/>
              <a:ext cx="1710190" cy="824651"/>
            </a:xfrm>
            <a:prstGeom prst="wedgeRoundRectCallout">
              <a:avLst>
                <a:gd name="adj1" fmla="val -11806"/>
                <a:gd name="adj2" fmla="val -121789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Weight, Linkage</a:t>
              </a:r>
              <a:endParaRPr kumimoji="1" lang="ja-JP" altLang="en-US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CD24AAE-CD18-F145-962C-16CE15422796}"/>
              </a:ext>
            </a:extLst>
          </p:cNvPr>
          <p:cNvSpPr/>
          <p:nvPr/>
        </p:nvSpPr>
        <p:spPr>
          <a:xfrm>
            <a:off x="1844330" y="5750610"/>
            <a:ext cx="54553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Multi-Layer Perceptron (MLP)</a:t>
            </a: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120" name="図 119">
            <a:extLst>
              <a:ext uri="{FF2B5EF4-FFF2-40B4-BE49-F238E27FC236}">
                <a16:creationId xmlns:a16="http://schemas.microsoft.com/office/drawing/2014/main" id="{4DEA1BF2-90C7-A04D-8ABC-7E93AFB2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243" y="4695010"/>
            <a:ext cx="2240450" cy="990344"/>
          </a:xfrm>
          <a:prstGeom prst="rect">
            <a:avLst/>
          </a:prstGeom>
        </p:spPr>
      </p:pic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0713CB3C-4FBA-9140-8577-16A4217228F9}"/>
              </a:ext>
            </a:extLst>
          </p:cNvPr>
          <p:cNvGrpSpPr/>
          <p:nvPr/>
        </p:nvGrpSpPr>
        <p:grpSpPr>
          <a:xfrm>
            <a:off x="-4253574" y="2254740"/>
            <a:ext cx="2979022" cy="2237618"/>
            <a:chOff x="-3417711" y="2242485"/>
            <a:chExt cx="2979022" cy="2237618"/>
          </a:xfrm>
        </p:grpSpPr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id="{03B14DB0-2CAA-8D4D-8E6A-F0A38D210E62}"/>
                </a:ext>
              </a:extLst>
            </p:cNvPr>
            <p:cNvSpPr/>
            <p:nvPr/>
          </p:nvSpPr>
          <p:spPr>
            <a:xfrm>
              <a:off x="-1449669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D98F9C7-9468-4246-A925-E788DF3CAC14}"/>
                </a:ext>
              </a:extLst>
            </p:cNvPr>
            <p:cNvCxnSpPr>
              <a:cxnSpLocks/>
              <a:stCxn id="139" idx="6"/>
              <a:endCxn id="133" idx="1"/>
            </p:cNvCxnSpPr>
            <p:nvPr/>
          </p:nvCxnSpPr>
          <p:spPr>
            <a:xfrm>
              <a:off x="-2385773" y="2629924"/>
              <a:ext cx="1009921" cy="623325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矢印コネクタ 71">
              <a:extLst>
                <a:ext uri="{FF2B5EF4-FFF2-40B4-BE49-F238E27FC236}">
                  <a16:creationId xmlns:a16="http://schemas.microsoft.com/office/drawing/2014/main" id="{9B2D79FE-2735-5A44-B7C1-62EC1BBF155C}"/>
                </a:ext>
              </a:extLst>
            </p:cNvPr>
            <p:cNvCxnSpPr>
              <a:cxnSpLocks/>
              <a:stCxn id="140" idx="6"/>
              <a:endCxn id="133" idx="2"/>
            </p:cNvCxnSpPr>
            <p:nvPr/>
          </p:nvCxnSpPr>
          <p:spPr>
            <a:xfrm>
              <a:off x="-2383147" y="3431460"/>
              <a:ext cx="933478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36CEA11-5622-5342-9791-9436BFB895B2}"/>
                </a:ext>
              </a:extLst>
            </p:cNvPr>
            <p:cNvCxnSpPr>
              <a:cxnSpLocks/>
              <a:stCxn id="142" idx="6"/>
              <a:endCxn id="133" idx="3"/>
            </p:cNvCxnSpPr>
            <p:nvPr/>
          </p:nvCxnSpPr>
          <p:spPr>
            <a:xfrm flipV="1">
              <a:off x="-2385773" y="3609671"/>
              <a:ext cx="1009921" cy="6184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7C07B5C9-498A-B448-BB2B-6D7D44E631C4}"/>
                </a:ext>
              </a:extLst>
            </p:cNvPr>
            <p:cNvSpPr/>
            <p:nvPr/>
          </p:nvSpPr>
          <p:spPr>
            <a:xfrm>
              <a:off x="-2889829" y="2377896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id="{9669E26D-707A-7E49-9D1B-6361ACC1190E}"/>
                </a:ext>
              </a:extLst>
            </p:cNvPr>
            <p:cNvSpPr/>
            <p:nvPr/>
          </p:nvSpPr>
          <p:spPr>
            <a:xfrm>
              <a:off x="-2887203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A4340363-24F2-0446-AD44-169022353FA6}"/>
                </a:ext>
              </a:extLst>
            </p:cNvPr>
            <p:cNvSpPr/>
            <p:nvPr/>
          </p:nvSpPr>
          <p:spPr>
            <a:xfrm>
              <a:off x="-2889829" y="3976047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E8388C74-0377-4B4F-8F77-491C93252527}"/>
                </a:ext>
              </a:extLst>
            </p:cNvPr>
            <p:cNvSpPr txBox="1"/>
            <p:nvPr/>
          </p:nvSpPr>
          <p:spPr>
            <a:xfrm>
              <a:off x="-3392347" y="224248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7DEF15EA-5224-CE4C-9725-295917A5B7C9}"/>
                </a:ext>
              </a:extLst>
            </p:cNvPr>
            <p:cNvSpPr txBox="1"/>
            <p:nvPr/>
          </p:nvSpPr>
          <p:spPr>
            <a:xfrm>
              <a:off x="-3417711" y="3084160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F0DA046B-98F9-D148-B0F8-412F6D27E933}"/>
                </a:ext>
              </a:extLst>
            </p:cNvPr>
            <p:cNvSpPr txBox="1"/>
            <p:nvPr/>
          </p:nvSpPr>
          <p:spPr>
            <a:xfrm>
              <a:off x="-3392347" y="392583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7" name="テキスト ボックス 146">
              <a:extLst>
                <a:ext uri="{FF2B5EF4-FFF2-40B4-BE49-F238E27FC236}">
                  <a16:creationId xmlns:a16="http://schemas.microsoft.com/office/drawing/2014/main" id="{914F5ED7-F878-BD49-A4EC-AAEF54B27828}"/>
                </a:ext>
              </a:extLst>
            </p:cNvPr>
            <p:cNvSpPr txBox="1"/>
            <p:nvPr/>
          </p:nvSpPr>
          <p:spPr>
            <a:xfrm>
              <a:off x="-2329486" y="2327027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8" name="テキスト ボックス 147">
              <a:extLst>
                <a:ext uri="{FF2B5EF4-FFF2-40B4-BE49-F238E27FC236}">
                  <a16:creationId xmlns:a16="http://schemas.microsoft.com/office/drawing/2014/main" id="{F17173D1-37AD-C14D-95AE-CEBDE244664F}"/>
                </a:ext>
              </a:extLst>
            </p:cNvPr>
            <p:cNvSpPr txBox="1"/>
            <p:nvPr/>
          </p:nvSpPr>
          <p:spPr>
            <a:xfrm>
              <a:off x="-2288302" y="2906073"/>
              <a:ext cx="55488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065812C5-47E9-F843-9D52-C57F00DE56E3}"/>
                </a:ext>
              </a:extLst>
            </p:cNvPr>
            <p:cNvSpPr txBox="1"/>
            <p:nvPr/>
          </p:nvSpPr>
          <p:spPr>
            <a:xfrm>
              <a:off x="-2329201" y="3395653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5BE1BB87-9C91-9041-9A1E-1A33DB06E556}"/>
                </a:ext>
              </a:extLst>
            </p:cNvPr>
            <p:cNvSpPr txBox="1"/>
            <p:nvPr/>
          </p:nvSpPr>
          <p:spPr>
            <a:xfrm>
              <a:off x="-968210" y="309656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y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26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Multi-Layer Perceptron (MLP)</a:t>
            </a:r>
            <a:endParaRPr kumimoji="1" lang="ja-JP" altLang="en-US"/>
          </a:p>
        </p:txBody>
      </p:sp>
      <p:grpSp>
        <p:nvGrpSpPr>
          <p:cNvPr id="106" name="グループ化 105">
            <a:extLst>
              <a:ext uri="{FF2B5EF4-FFF2-40B4-BE49-F238E27FC236}">
                <a16:creationId xmlns:a16="http://schemas.microsoft.com/office/drawing/2014/main" id="{1C840884-73D9-7243-9A24-58DF256A193A}"/>
              </a:ext>
            </a:extLst>
          </p:cNvPr>
          <p:cNvGrpSpPr/>
          <p:nvPr/>
        </p:nvGrpSpPr>
        <p:grpSpPr>
          <a:xfrm>
            <a:off x="2132729" y="908720"/>
            <a:ext cx="4878542" cy="2874884"/>
            <a:chOff x="2015716" y="908720"/>
            <a:chExt cx="4878542" cy="2874884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015716" y="90872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473878" y="134620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390202" y="134692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4932040" y="134620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519772" y="116074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519772" y="116074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519772" y="116074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519772" y="15982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519772" y="19528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519772" y="195283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519772" y="15982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519772" y="23876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519772" y="274220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519772" y="159823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519772" y="238760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519772" y="317697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3977934" y="15982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3977934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3977934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436096" y="159823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4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Input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D7D932C9-3D8E-4642-A856-357A7E00C53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-903471" y="2245484"/>
            <a:ext cx="1321948" cy="1321948"/>
          </a:xfrm>
          <a:prstGeom prst="rect">
            <a:avLst/>
          </a:prstGeom>
          <a:ln>
            <a:noFill/>
          </a:ln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F8C6CE82-A382-7946-AE85-C05934587E8F}"/>
              </a:ext>
            </a:extLst>
          </p:cNvPr>
          <p:cNvCxnSpPr/>
          <p:nvPr/>
        </p:nvCxnSpPr>
        <p:spPr>
          <a:xfrm flipV="1">
            <a:off x="1403648" y="1160748"/>
            <a:ext cx="1008112" cy="689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977E91F6-D6C6-8741-A430-A5FABD5DFB2B}"/>
              </a:ext>
            </a:extLst>
          </p:cNvPr>
          <p:cNvCxnSpPr>
            <a:cxnSpLocks/>
          </p:cNvCxnSpPr>
          <p:nvPr/>
        </p:nvCxnSpPr>
        <p:spPr>
          <a:xfrm flipV="1">
            <a:off x="1401675" y="1992917"/>
            <a:ext cx="1010085" cy="2119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CA979030-3A14-4C47-B04F-2E44C9299BC6}"/>
              </a:ext>
            </a:extLst>
          </p:cNvPr>
          <p:cNvCxnSpPr>
            <a:cxnSpLocks/>
          </p:cNvCxnSpPr>
          <p:nvPr/>
        </p:nvCxnSpPr>
        <p:spPr>
          <a:xfrm>
            <a:off x="1399702" y="2510382"/>
            <a:ext cx="985055" cy="271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A6D810EF-A5A4-224F-88CA-14D685EA6375}"/>
              </a:ext>
            </a:extLst>
          </p:cNvPr>
          <p:cNvCxnSpPr>
            <a:cxnSpLocks/>
          </p:cNvCxnSpPr>
          <p:nvPr/>
        </p:nvCxnSpPr>
        <p:spPr>
          <a:xfrm>
            <a:off x="1397729" y="2860955"/>
            <a:ext cx="987028" cy="670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72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Linkage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90C52EC4-C056-3541-8265-2FB760D7D873}"/>
              </a:ext>
            </a:extLst>
          </p:cNvPr>
          <p:cNvGrpSpPr/>
          <p:nvPr/>
        </p:nvGrpSpPr>
        <p:grpSpPr>
          <a:xfrm>
            <a:off x="2161687" y="4335103"/>
            <a:ext cx="1962218" cy="1296144"/>
            <a:chOff x="3167844" y="4291705"/>
            <a:chExt cx="1962218" cy="1296144"/>
          </a:xfrm>
        </p:grpSpPr>
        <p:sp>
          <p:nvSpPr>
            <p:cNvPr id="60" name="円/楕円 59">
              <a:extLst>
                <a:ext uri="{FF2B5EF4-FFF2-40B4-BE49-F238E27FC236}">
                  <a16:creationId xmlns:a16="http://schemas.microsoft.com/office/drawing/2014/main" id="{59F0D35F-A3CF-284C-ABBA-09E0D503FBFC}"/>
                </a:ext>
              </a:extLst>
            </p:cNvPr>
            <p:cNvSpPr/>
            <p:nvPr/>
          </p:nvSpPr>
          <p:spPr>
            <a:xfrm>
              <a:off x="3167844" y="4291705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3" name="円/楕円 62">
              <a:extLst>
                <a:ext uri="{FF2B5EF4-FFF2-40B4-BE49-F238E27FC236}">
                  <a16:creationId xmlns:a16="http://schemas.microsoft.com/office/drawing/2014/main" id="{39FEB5F2-667B-7940-8EDA-8BCFEC59A3B2}"/>
                </a:ext>
              </a:extLst>
            </p:cNvPr>
            <p:cNvSpPr/>
            <p:nvPr/>
          </p:nvSpPr>
          <p:spPr>
            <a:xfrm>
              <a:off x="3167844" y="5083793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4626006" y="4729189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24D1DC2-1878-D44C-9474-000C735EB74C}"/>
                </a:ext>
              </a:extLst>
            </p:cNvPr>
            <p:cNvCxnSpPr>
              <a:stCxn id="60" idx="6"/>
              <a:endCxn id="66" idx="2"/>
            </p:cNvCxnSpPr>
            <p:nvPr/>
          </p:nvCxnSpPr>
          <p:spPr>
            <a:xfrm>
              <a:off x="3671900" y="4543733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82AB7FF9-10D1-9442-B8B9-7CEAF6DC11D4}"/>
                </a:ext>
              </a:extLst>
            </p:cNvPr>
            <p:cNvCxnSpPr>
              <a:cxnSpLocks/>
              <a:stCxn id="63" idx="6"/>
              <a:endCxn id="66" idx="2"/>
            </p:cNvCxnSpPr>
            <p:nvPr/>
          </p:nvCxnSpPr>
          <p:spPr>
            <a:xfrm flipV="1">
              <a:off x="3671900" y="4981217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9466A0B1-0942-BB49-81B7-316D5089A19E}"/>
              </a:ext>
            </a:extLst>
          </p:cNvPr>
          <p:cNvSpPr txBox="1"/>
          <p:nvPr/>
        </p:nvSpPr>
        <p:spPr>
          <a:xfrm>
            <a:off x="1408722" y="436417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939661D5-377B-F046-97B9-C4D47709C935}"/>
              </a:ext>
            </a:extLst>
          </p:cNvPr>
          <p:cNvSpPr txBox="1"/>
          <p:nvPr/>
        </p:nvSpPr>
        <p:spPr>
          <a:xfrm>
            <a:off x="1408722" y="520036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E247679B-FD63-054E-9473-B09A541888D9}"/>
              </a:ext>
            </a:extLst>
          </p:cNvPr>
          <p:cNvSpPr txBox="1"/>
          <p:nvPr/>
        </p:nvSpPr>
        <p:spPr>
          <a:xfrm>
            <a:off x="2839881" y="434939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.0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DC19704A-7363-8D4A-9E71-EEB2BC9DE348}"/>
              </a:ext>
            </a:extLst>
          </p:cNvPr>
          <p:cNvSpPr txBox="1"/>
          <p:nvPr/>
        </p:nvSpPr>
        <p:spPr>
          <a:xfrm>
            <a:off x="2839881" y="5217768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0.5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FF639BAC-8807-274F-834B-9C231A3919F1}"/>
              </a:ext>
            </a:extLst>
          </p:cNvPr>
          <p:cNvSpPr txBox="1"/>
          <p:nvPr/>
        </p:nvSpPr>
        <p:spPr>
          <a:xfrm>
            <a:off x="4211960" y="4845756"/>
            <a:ext cx="389938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0.1x2.0 + 0.8x0.5 = 0.6 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0054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右矢印 53">
            <a:extLst>
              <a:ext uri="{FF2B5EF4-FFF2-40B4-BE49-F238E27FC236}">
                <a16:creationId xmlns:a16="http://schemas.microsoft.com/office/drawing/2014/main" id="{0F2B8B2C-F975-004C-9327-05E4002FFFA2}"/>
              </a:ext>
            </a:extLst>
          </p:cNvPr>
          <p:cNvSpPr/>
          <p:nvPr/>
        </p:nvSpPr>
        <p:spPr>
          <a:xfrm>
            <a:off x="1806177" y="4669857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Activation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8227BAE3-BB4B-974D-95A8-187F630AC5A2}"/>
              </a:ext>
            </a:extLst>
          </p:cNvPr>
          <p:cNvGrpSpPr/>
          <p:nvPr/>
        </p:nvGrpSpPr>
        <p:grpSpPr>
          <a:xfrm>
            <a:off x="2468399" y="3719150"/>
            <a:ext cx="2690526" cy="2690526"/>
            <a:chOff x="3233898" y="3582791"/>
            <a:chExt cx="2690526" cy="2690526"/>
          </a:xfrm>
        </p:grpSpPr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3233898" y="3582791"/>
              <a:ext cx="2690526" cy="269052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57" name="グループ化 56">
              <a:extLst>
                <a:ext uri="{FF2B5EF4-FFF2-40B4-BE49-F238E27FC236}">
                  <a16:creationId xmlns:a16="http://schemas.microsoft.com/office/drawing/2014/main" id="{E0E59439-9062-5844-8BAD-ABF1771A5A19}"/>
                </a:ext>
              </a:extLst>
            </p:cNvPr>
            <p:cNvGrpSpPr/>
            <p:nvPr/>
          </p:nvGrpSpPr>
          <p:grpSpPr>
            <a:xfrm>
              <a:off x="3639901" y="3982520"/>
              <a:ext cx="1864198" cy="1847014"/>
              <a:chOff x="3504185" y="3965618"/>
              <a:chExt cx="2135630" cy="2115944"/>
            </a:xfrm>
          </p:grpSpPr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D519F9F3-8E75-6D41-8B1A-4BC8AE42D036}"/>
                  </a:ext>
                </a:extLst>
              </p:cNvPr>
              <p:cNvGrpSpPr/>
              <p:nvPr/>
            </p:nvGrpSpPr>
            <p:grpSpPr>
              <a:xfrm>
                <a:off x="3510430" y="3980783"/>
                <a:ext cx="2129327" cy="1039626"/>
                <a:chOff x="3671900" y="4764653"/>
                <a:chExt cx="2129327" cy="1039626"/>
              </a:xfrm>
            </p:grpSpPr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93A99972-48B0-E648-9F84-BC565DA3B8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1900" y="5804276"/>
                  <a:ext cx="1080120" cy="0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線コネクタ 71">
                  <a:extLst>
                    <a:ext uri="{FF2B5EF4-FFF2-40B4-BE49-F238E27FC236}">
                      <a16:creationId xmlns:a16="http://schemas.microsoft.com/office/drawing/2014/main" id="{8AE16CB6-258C-3543-B940-097ABDCA8E97}"/>
                    </a:ext>
                  </a:extLst>
                </p:cNvPr>
                <p:cNvCxnSpPr>
                  <a:cxnSpLocks noChangeAspect="1"/>
                </p:cNvCxnSpPr>
                <p:nvPr/>
              </p:nvCxnSpPr>
              <p:spPr>
                <a:xfrm flipV="1">
                  <a:off x="4761604" y="4764653"/>
                  <a:ext cx="1039623" cy="1039626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グループ化 50">
                <a:extLst>
                  <a:ext uri="{FF2B5EF4-FFF2-40B4-BE49-F238E27FC236}">
                    <a16:creationId xmlns:a16="http://schemas.microsoft.com/office/drawing/2014/main" id="{D1088834-7B40-764B-9540-57F71264DE91}"/>
                  </a:ext>
                </a:extLst>
              </p:cNvPr>
              <p:cNvGrpSpPr/>
              <p:nvPr/>
            </p:nvGrpSpPr>
            <p:grpSpPr>
              <a:xfrm>
                <a:off x="3504185" y="3965618"/>
                <a:ext cx="2135630" cy="2115944"/>
                <a:chOff x="3401377" y="4197023"/>
                <a:chExt cx="2135630" cy="2115944"/>
              </a:xfrm>
            </p:grpSpPr>
            <p:sp>
              <p:nvSpPr>
                <p:cNvPr id="39" name="正方形/長方形 38">
                  <a:extLst>
                    <a:ext uri="{FF2B5EF4-FFF2-40B4-BE49-F238E27FC236}">
                      <a16:creationId xmlns:a16="http://schemas.microsoft.com/office/drawing/2014/main" id="{0B330DE5-8D82-BE40-BF0B-025D4365AE0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15117" y="4203398"/>
                  <a:ext cx="2109569" cy="2109569"/>
                </a:xfrm>
                <a:prstGeom prst="rect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42" name="直線コネクタ 41">
                  <a:extLst>
                    <a:ext uri="{FF2B5EF4-FFF2-40B4-BE49-F238E27FC236}">
                      <a16:creationId xmlns:a16="http://schemas.microsoft.com/office/drawing/2014/main" id="{6FB690F7-0B4D-7549-997F-9A9CDF8E1576}"/>
                    </a:ext>
                  </a:extLst>
                </p:cNvPr>
                <p:cNvCxnSpPr>
                  <a:stCxn id="39" idx="1"/>
                  <a:endCxn id="39" idx="3"/>
                </p:cNvCxnSpPr>
                <p:nvPr/>
              </p:nvCxnSpPr>
              <p:spPr>
                <a:xfrm>
                  <a:off x="3415117" y="5258183"/>
                  <a:ext cx="2109569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線コネクタ 84">
                  <a:extLst>
                    <a:ext uri="{FF2B5EF4-FFF2-40B4-BE49-F238E27FC236}">
                      <a16:creationId xmlns:a16="http://schemas.microsoft.com/office/drawing/2014/main" id="{9A02DA0A-55E8-3341-A84C-60F86A99F12C}"/>
                    </a:ext>
                  </a:extLst>
                </p:cNvPr>
                <p:cNvCxnSpPr>
                  <a:cxnSpLocks/>
                  <a:stCxn id="39" idx="0"/>
                  <a:endCxn id="39" idx="2"/>
                </p:cNvCxnSpPr>
                <p:nvPr/>
              </p:nvCxnSpPr>
              <p:spPr>
                <a:xfrm>
                  <a:off x="4469902" y="4203398"/>
                  <a:ext cx="0" cy="2109569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E8527557-9789-DE4B-81D2-015F8A5D25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47682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87174AD9-B7FD-AB4A-A640-666DABE49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7814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線コネクタ 91">
                  <a:extLst>
                    <a:ext uri="{FF2B5EF4-FFF2-40B4-BE49-F238E27FC236}">
                      <a16:creationId xmlns:a16="http://schemas.microsoft.com/office/drawing/2014/main" id="{77FF5A1C-2899-F74E-ADD5-13DE21AE44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11960" y="4203398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線コネクタ 92">
                  <a:extLst>
                    <a:ext uri="{FF2B5EF4-FFF2-40B4-BE49-F238E27FC236}">
                      <a16:creationId xmlns:a16="http://schemas.microsoft.com/office/drawing/2014/main" id="{9859085A-F253-C64D-9CCC-2FD2BF3413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73375" y="419702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線コネクタ 93">
                  <a:extLst>
                    <a:ext uri="{FF2B5EF4-FFF2-40B4-BE49-F238E27FC236}">
                      <a16:creationId xmlns:a16="http://schemas.microsoft.com/office/drawing/2014/main" id="{B398A9BA-BB6F-F444-A472-62F491EB4F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16016" y="420339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線コネクタ 94">
                  <a:extLst>
                    <a:ext uri="{FF2B5EF4-FFF2-40B4-BE49-F238E27FC236}">
                      <a16:creationId xmlns:a16="http://schemas.microsoft.com/office/drawing/2014/main" id="{D47A9091-4C2F-AC47-9D02-5A8A02B1DB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35563" y="4197023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線コネクタ 104">
                  <a:extLst>
                    <a:ext uri="{FF2B5EF4-FFF2-40B4-BE49-F238E27FC236}">
                      <a16:creationId xmlns:a16="http://schemas.microsoft.com/office/drawing/2014/main" id="{BFC6CA04-D782-4344-A84B-4229E0552B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82223" y="367129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線コネクタ 109">
                  <a:extLst>
                    <a:ext uri="{FF2B5EF4-FFF2-40B4-BE49-F238E27FC236}">
                      <a16:creationId xmlns:a16="http://schemas.microsoft.com/office/drawing/2014/main" id="{D193356E-EC7E-6643-9CF5-D7AB1C30B4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69901" y="3915174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線コネクタ 110">
                  <a:extLst>
                    <a:ext uri="{FF2B5EF4-FFF2-40B4-BE49-F238E27FC236}">
                      <a16:creationId xmlns:a16="http://schemas.microsoft.com/office/drawing/2014/main" id="{92A9B9F4-6860-C049-9FA7-E5EAB917E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4" y="3427349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線コネクタ 112">
                  <a:extLst>
                    <a:ext uri="{FF2B5EF4-FFF2-40B4-BE49-F238E27FC236}">
                      <a16:creationId xmlns:a16="http://schemas.microsoft.com/office/drawing/2014/main" id="{B940CDE8-5A7B-6E40-ADD8-E2061D63F3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77396" y="470817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線コネクタ 113">
                  <a:extLst>
                    <a:ext uri="{FF2B5EF4-FFF2-40B4-BE49-F238E27FC236}">
                      <a16:creationId xmlns:a16="http://schemas.microsoft.com/office/drawing/2014/main" id="{A08DFA57-E308-C74E-8137-4511519555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3" y="496670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線コネクタ 114">
                  <a:extLst>
                    <a:ext uri="{FF2B5EF4-FFF2-40B4-BE49-F238E27FC236}">
                      <a16:creationId xmlns:a16="http://schemas.microsoft.com/office/drawing/2014/main" id="{56C5EAE9-30BB-8A43-82A5-35007B72B5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2" y="446192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6" name="右矢印 115">
            <a:extLst>
              <a:ext uri="{FF2B5EF4-FFF2-40B4-BE49-F238E27FC236}">
                <a16:creationId xmlns:a16="http://schemas.microsoft.com/office/drawing/2014/main" id="{0A313A99-B18D-7D4C-BB60-86C52A6BC93F}"/>
              </a:ext>
            </a:extLst>
          </p:cNvPr>
          <p:cNvSpPr/>
          <p:nvPr/>
        </p:nvSpPr>
        <p:spPr>
          <a:xfrm>
            <a:off x="5358186" y="4754840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7" name="テキスト ボックス 116">
            <a:extLst>
              <a:ext uri="{FF2B5EF4-FFF2-40B4-BE49-F238E27FC236}">
                <a16:creationId xmlns:a16="http://schemas.microsoft.com/office/drawing/2014/main" id="{8D718AC4-FDA5-1943-9C37-EAD233313193}"/>
              </a:ext>
            </a:extLst>
          </p:cNvPr>
          <p:cNvSpPr txBox="1"/>
          <p:nvPr/>
        </p:nvSpPr>
        <p:spPr>
          <a:xfrm>
            <a:off x="5152853" y="5379472"/>
            <a:ext cx="4069083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Rectified Linear Unit </a:t>
            </a:r>
          </a:p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(ReLU)</a:t>
            </a:r>
            <a:endParaRPr kumimoji="1"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8" name="テキスト ボックス 117">
            <a:extLst>
              <a:ext uri="{FF2B5EF4-FFF2-40B4-BE49-F238E27FC236}">
                <a16:creationId xmlns:a16="http://schemas.microsoft.com/office/drawing/2014/main" id="{E6D1CBF5-7AAC-3C45-86C0-FD9FAF4B9DB3}"/>
              </a:ext>
            </a:extLst>
          </p:cNvPr>
          <p:cNvSpPr txBox="1"/>
          <p:nvPr/>
        </p:nvSpPr>
        <p:spPr>
          <a:xfrm>
            <a:off x="1038743" y="470347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AB957E1B-B653-8C42-857B-EEFFBA33D1E0}"/>
              </a:ext>
            </a:extLst>
          </p:cNvPr>
          <p:cNvSpPr txBox="1"/>
          <p:nvPr/>
        </p:nvSpPr>
        <p:spPr>
          <a:xfrm>
            <a:off x="6018103" y="4785639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390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Output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173E43E-C33D-E149-9295-33A71D669B1C}"/>
              </a:ext>
            </a:extLst>
          </p:cNvPr>
          <p:cNvSpPr txBox="1"/>
          <p:nvPr/>
        </p:nvSpPr>
        <p:spPr>
          <a:xfrm>
            <a:off x="7020272" y="1328251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8D77BEDD-CC9F-2145-957E-A5FF751A2B11}"/>
              </a:ext>
            </a:extLst>
          </p:cNvPr>
          <p:cNvSpPr txBox="1"/>
          <p:nvPr/>
        </p:nvSpPr>
        <p:spPr>
          <a:xfrm>
            <a:off x="7025010" y="2148279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684CFAEA-B1F1-994D-95E0-3175C8C0DCD9}"/>
              </a:ext>
            </a:extLst>
          </p:cNvPr>
          <p:cNvSpPr txBox="1"/>
          <p:nvPr/>
        </p:nvSpPr>
        <p:spPr>
          <a:xfrm>
            <a:off x="7020272" y="3006498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角丸四角形吹き出し 12">
            <a:extLst>
              <a:ext uri="{FF2B5EF4-FFF2-40B4-BE49-F238E27FC236}">
                <a16:creationId xmlns:a16="http://schemas.microsoft.com/office/drawing/2014/main" id="{9CA65693-4DFD-8043-AC6C-B63AAF826A3A}"/>
              </a:ext>
            </a:extLst>
          </p:cNvPr>
          <p:cNvSpPr/>
          <p:nvPr/>
        </p:nvSpPr>
        <p:spPr>
          <a:xfrm>
            <a:off x="7628574" y="816744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”1”</a:t>
            </a:r>
          </a:p>
        </p:txBody>
      </p:sp>
      <p:sp>
        <p:nvSpPr>
          <p:cNvPr id="108" name="角丸四角形吹き出し 107">
            <a:extLst>
              <a:ext uri="{FF2B5EF4-FFF2-40B4-BE49-F238E27FC236}">
                <a16:creationId xmlns:a16="http://schemas.microsoft.com/office/drawing/2014/main" id="{A5B46970-8036-C143-B3B2-CE7C31EC6A28}"/>
              </a:ext>
            </a:extLst>
          </p:cNvPr>
          <p:cNvSpPr/>
          <p:nvPr/>
        </p:nvSpPr>
        <p:spPr>
          <a:xfrm>
            <a:off x="7628574" y="1632710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”2”</a:t>
            </a:r>
          </a:p>
        </p:txBody>
      </p:sp>
      <p:sp>
        <p:nvSpPr>
          <p:cNvPr id="109" name="角丸四角形吹き出し 108">
            <a:extLst>
              <a:ext uri="{FF2B5EF4-FFF2-40B4-BE49-F238E27FC236}">
                <a16:creationId xmlns:a16="http://schemas.microsoft.com/office/drawing/2014/main" id="{E83F75C9-D51C-1A45-AC93-F7D9B67D68F4}"/>
              </a:ext>
            </a:extLst>
          </p:cNvPr>
          <p:cNvSpPr/>
          <p:nvPr/>
        </p:nvSpPr>
        <p:spPr>
          <a:xfrm>
            <a:off x="7628574" y="2508465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”3”</a:t>
            </a:r>
          </a:p>
        </p:txBody>
      </p:sp>
    </p:spTree>
    <p:extLst>
      <p:ext uri="{BB962C8B-B14F-4D97-AF65-F5344CB8AC3E}">
        <p14:creationId xmlns:p14="http://schemas.microsoft.com/office/powerpoint/2010/main" val="256972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</a:t>
            </a:r>
            <a:endParaRPr kumimoji="1" lang="ja-JP" alt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6702F734-1761-A244-869D-18AB1E033066}"/>
              </a:ext>
            </a:extLst>
          </p:cNvPr>
          <p:cNvGrpSpPr/>
          <p:nvPr/>
        </p:nvGrpSpPr>
        <p:grpSpPr>
          <a:xfrm>
            <a:off x="4310838" y="764704"/>
            <a:ext cx="4833162" cy="3771236"/>
            <a:chOff x="4302773" y="908720"/>
            <a:chExt cx="4833162" cy="3771236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5B917C8F-01AE-144C-864B-8D5B75C46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2773" y="908720"/>
              <a:ext cx="4833162" cy="3528392"/>
            </a:xfrm>
            <a:prstGeom prst="rect">
              <a:avLst/>
            </a:prstGeom>
          </p:spPr>
        </p:pic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FED3253D-5A12-3945-8985-103FDEC56AA9}"/>
                </a:ext>
              </a:extLst>
            </p:cNvPr>
            <p:cNvSpPr/>
            <p:nvPr/>
          </p:nvSpPr>
          <p:spPr>
            <a:xfrm>
              <a:off x="4433354" y="4218291"/>
              <a:ext cx="4572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http://ufldl.stanford.edu/tutorial/supervised/FeatureExtractionUsingConvolution/</a:t>
              </a:r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3E1F7E-8B03-A14A-8F2B-E8023455B957}"/>
              </a:ext>
            </a:extLst>
          </p:cNvPr>
          <p:cNvSpPr txBox="1"/>
          <p:nvPr/>
        </p:nvSpPr>
        <p:spPr>
          <a:xfrm>
            <a:off x="3028864" y="2833378"/>
            <a:ext cx="102971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Filter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C35933E-0FF8-D941-BF9A-D6A14AD75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251579"/>
              </p:ext>
            </p:extLst>
          </p:nvPr>
        </p:nvGraphicFramePr>
        <p:xfrm>
          <a:off x="2859985" y="146103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C016E60-D114-3D47-BA4B-B2E6B2D0A483}"/>
              </a:ext>
            </a:extLst>
          </p:cNvPr>
          <p:cNvSpPr txBox="1"/>
          <p:nvPr/>
        </p:nvSpPr>
        <p:spPr>
          <a:xfrm>
            <a:off x="2051952" y="1889400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＊</a:t>
            </a:r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09C1920A-DB95-8D47-B950-F5DAA8463D9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>
            <a:normAutofit/>
          </a:bodyPr>
          <a:lstStyle/>
          <a:p>
            <a:r>
              <a:rPr lang="en-US" altLang="ja-JP"/>
              <a:t>Extraction feature from images</a:t>
            </a:r>
            <a:endParaRPr kumimoji="1" lang="en-US" altLang="ja-JP"/>
          </a:p>
          <a:p>
            <a:r>
              <a:rPr lang="en-US" altLang="ja-JP"/>
              <a:t>Extract features the number of filters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307AF32-09FF-C944-B58B-D810544BF981}"/>
              </a:ext>
            </a:extLst>
          </p:cNvPr>
          <p:cNvSpPr txBox="1"/>
          <p:nvPr/>
        </p:nvSpPr>
        <p:spPr>
          <a:xfrm>
            <a:off x="707527" y="3051737"/>
            <a:ext cx="11762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Image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FCF43225-FD61-B449-B8FE-A624EF073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140137"/>
            <a:ext cx="1944216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6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rgbClr val="C00000"/>
          </a:solidFill>
        </a:ln>
      </a:spPr>
      <a:bodyPr wrap="none" rtlCol="0" anchor="ctr">
        <a:spAutoFit/>
      </a:bodyPr>
      <a:lstStyle>
        <a:defPPr marL="457200" indent="-457200" algn="l">
          <a:buClr>
            <a:srgbClr val="D9B103"/>
          </a:buClr>
          <a:buFont typeface="Wingdings" pitchFamily="2" charset="2"/>
          <a:buChar char="p"/>
          <a:defRPr kumimoji="1" sz="28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spDef>
    <a:txDef>
      <a:spPr>
        <a:noFill/>
      </a:spPr>
      <a:bodyPr wrap="square" rtlCol="0" anchor="ctr">
        <a:spAutoFit/>
      </a:bodyPr>
      <a:lstStyle>
        <a:defPPr algn="ctr">
          <a:defRPr sz="24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{09F39558-551C-6E46-8574-68884E3F2AAA}tf10001124</Template>
  <TotalTime>31106</TotalTime>
  <Words>457</Words>
  <Application>Microsoft Macintosh PowerPoint</Application>
  <PresentationFormat>画面に合わせる (4:3)</PresentationFormat>
  <Paragraphs>329</Paragraphs>
  <Slides>19</Slides>
  <Notes>0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8" baseType="lpstr">
      <vt:lpstr>.AppleSystemUIFont</vt:lpstr>
      <vt:lpstr>Hiragino Kaku Gothic ProN W3</vt:lpstr>
      <vt:lpstr>Meiryo</vt:lpstr>
      <vt:lpstr>游ゴシック</vt:lpstr>
      <vt:lpstr>Arial</vt:lpstr>
      <vt:lpstr>Calibri</vt:lpstr>
      <vt:lpstr>Times New Roman</vt:lpstr>
      <vt:lpstr>Wingdings</vt:lpstr>
      <vt:lpstr>Office ​​テーマ</vt:lpstr>
      <vt:lpstr>Transition of Deep Learning</vt:lpstr>
      <vt:lpstr>Network Architecture</vt:lpstr>
      <vt:lpstr>Neural Network</vt:lpstr>
      <vt:lpstr>Multi-Layer Perceptron (MLP)</vt:lpstr>
      <vt:lpstr>MLP : Input</vt:lpstr>
      <vt:lpstr>MLP : Linkage</vt:lpstr>
      <vt:lpstr>MLP : Activation</vt:lpstr>
      <vt:lpstr>MLP : Output</vt:lpstr>
      <vt:lpstr>Convolution</vt:lpstr>
      <vt:lpstr>Max Pooling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Convolutional Neural Network (CNN)</vt:lpstr>
      <vt:lpstr>Neural Network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Physicist</dc:creator>
  <cp:lastModifiedBy>山田　敦史</cp:lastModifiedBy>
  <cp:revision>2205</cp:revision>
  <cp:lastPrinted>2018-12-20T10:03:04Z</cp:lastPrinted>
  <dcterms:created xsi:type="dcterms:W3CDTF">2015-08-17T02:27:49Z</dcterms:created>
  <dcterms:modified xsi:type="dcterms:W3CDTF">2019-01-23T12:45:08Z</dcterms:modified>
</cp:coreProperties>
</file>